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6" r:id="rId4"/>
    <p:sldId id="258" r:id="rId5"/>
    <p:sldId id="259" r:id="rId6"/>
    <p:sldId id="260" r:id="rId7"/>
    <p:sldId id="261" r:id="rId8"/>
    <p:sldId id="262" r:id="rId9"/>
    <p:sldId id="263" r:id="rId10"/>
    <p:sldId id="267"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50" autoAdjust="0"/>
    <p:restoredTop sz="93573" autoAdjust="0"/>
  </p:normalViewPr>
  <p:slideViewPr>
    <p:cSldViewPr snapToGrid="0">
      <p:cViewPr>
        <p:scale>
          <a:sx n="76" d="100"/>
          <a:sy n="76" d="100"/>
        </p:scale>
        <p:origin x="-564" y="-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092DDE-B156-4AD4-B887-8E78CDC1B0E3}"/>
              </a:ext>
            </a:extLst>
          </p:cNvPr>
          <p:cNvSpPr>
            <a:spLocks noGrp="1"/>
          </p:cNvSpPr>
          <p:nvPr>
            <p:ph type="ctrTitle"/>
          </p:nvPr>
        </p:nvSpPr>
        <p:spPr/>
        <p:txBody>
          <a:bodyPr/>
          <a:lstStyle/>
          <a:p>
            <a:pPr algn="ctr"/>
            <a:r>
              <a:rPr lang="en-US" dirty="0"/>
              <a:t>CONSUMER BEHAVIOUR IN ACTION </a:t>
            </a:r>
            <a:endParaRPr lang="x-none" dirty="0"/>
          </a:p>
        </p:txBody>
      </p:sp>
      <p:sp>
        <p:nvSpPr>
          <p:cNvPr id="3" name="Subtitle 2">
            <a:extLst>
              <a:ext uri="{FF2B5EF4-FFF2-40B4-BE49-F238E27FC236}">
                <a16:creationId xmlns:a16="http://schemas.microsoft.com/office/drawing/2014/main" xmlns="" id="{F71BF2A9-9061-4601-A451-F90B3E2EE811}"/>
              </a:ext>
            </a:extLst>
          </p:cNvPr>
          <p:cNvSpPr>
            <a:spLocks noGrp="1"/>
          </p:cNvSpPr>
          <p:nvPr>
            <p:ph type="subTitle" idx="1"/>
          </p:nvPr>
        </p:nvSpPr>
        <p:spPr/>
        <p:txBody>
          <a:bodyPr/>
          <a:lstStyle/>
          <a:p>
            <a:pPr algn="ctr"/>
            <a:r>
              <a:rPr lang="en-US" sz="3200" dirty="0"/>
              <a:t>THE PURCHASING DECISIONS</a:t>
            </a:r>
          </a:p>
          <a:p>
            <a:pPr algn="ctr"/>
            <a:r>
              <a:rPr lang="en-US" dirty="0"/>
              <a:t>BY : NAME</a:t>
            </a:r>
            <a:endParaRPr lang="x-none" dirty="0"/>
          </a:p>
        </p:txBody>
      </p:sp>
    </p:spTree>
    <p:extLst>
      <p:ext uri="{BB962C8B-B14F-4D97-AF65-F5344CB8AC3E}">
        <p14:creationId xmlns:p14="http://schemas.microsoft.com/office/powerpoint/2010/main" val="345742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6FE609-B9D1-499E-8B61-725B9E3963A6}"/>
              </a:ext>
            </a:extLst>
          </p:cNvPr>
          <p:cNvSpPr>
            <a:spLocks noGrp="1"/>
          </p:cNvSpPr>
          <p:nvPr>
            <p:ph type="ctrTitle"/>
          </p:nvPr>
        </p:nvSpPr>
        <p:spPr/>
        <p:txBody>
          <a:bodyPr/>
          <a:lstStyle/>
          <a:p>
            <a:pPr algn="ctr"/>
            <a:r>
              <a:rPr lang="en-US" dirty="0"/>
              <a:t>CONSUMER BEHAVIOUR IN </a:t>
            </a:r>
            <a:r>
              <a:rPr lang="en-US" dirty="0" smtClean="0"/>
              <a:t>ACTION…scenario 1</a:t>
            </a:r>
            <a:endParaRPr lang="x-none" dirty="0"/>
          </a:p>
        </p:txBody>
      </p:sp>
      <p:sp>
        <p:nvSpPr>
          <p:cNvPr id="3" name="Subtitle 2">
            <a:extLst>
              <a:ext uri="{FF2B5EF4-FFF2-40B4-BE49-F238E27FC236}">
                <a16:creationId xmlns:a16="http://schemas.microsoft.com/office/drawing/2014/main" xmlns="" id="{CB61990D-AACB-4ED9-B50E-A4F909EF6DD1}"/>
              </a:ext>
            </a:extLst>
          </p:cNvPr>
          <p:cNvSpPr>
            <a:spLocks noGrp="1"/>
          </p:cNvSpPr>
          <p:nvPr>
            <p:ph type="subTitle" idx="1"/>
          </p:nvPr>
        </p:nvSpPr>
        <p:spPr/>
        <p:txBody>
          <a:bodyPr/>
          <a:lstStyle/>
          <a:p>
            <a:pPr algn="ctr"/>
            <a:r>
              <a:rPr lang="en-US" dirty="0"/>
              <a:t>PROFFESSOR: DR Gravois </a:t>
            </a:r>
          </a:p>
          <a:p>
            <a:pPr algn="ctr"/>
            <a:r>
              <a:rPr lang="en-US" dirty="0"/>
              <a:t>The slides are prepared for presentation in class. </a:t>
            </a:r>
            <a:endParaRPr lang="x-none" dirty="0"/>
          </a:p>
        </p:txBody>
      </p:sp>
    </p:spTree>
    <p:extLst>
      <p:ext uri="{BB962C8B-B14F-4D97-AF65-F5344CB8AC3E}">
        <p14:creationId xmlns:p14="http://schemas.microsoft.com/office/powerpoint/2010/main" val="828388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092DDE-B156-4AD4-B887-8E78CDC1B0E3}"/>
              </a:ext>
            </a:extLst>
          </p:cNvPr>
          <p:cNvSpPr>
            <a:spLocks noGrp="1"/>
          </p:cNvSpPr>
          <p:nvPr>
            <p:ph type="ctrTitle"/>
          </p:nvPr>
        </p:nvSpPr>
        <p:spPr/>
        <p:txBody>
          <a:bodyPr/>
          <a:lstStyle/>
          <a:p>
            <a:pPr algn="ctr"/>
            <a:r>
              <a:rPr lang="en-US" dirty="0"/>
              <a:t>CONSUMER BEHAVIOUR IN </a:t>
            </a:r>
            <a:r>
              <a:rPr lang="en-US" dirty="0" smtClean="0"/>
              <a:t>ACTION…scenario 1</a:t>
            </a:r>
            <a:endParaRPr lang="x-none" dirty="0"/>
          </a:p>
        </p:txBody>
      </p:sp>
      <p:sp>
        <p:nvSpPr>
          <p:cNvPr id="3" name="Subtitle 2">
            <a:extLst>
              <a:ext uri="{FF2B5EF4-FFF2-40B4-BE49-F238E27FC236}">
                <a16:creationId xmlns:a16="http://schemas.microsoft.com/office/drawing/2014/main" xmlns="" id="{F71BF2A9-9061-4601-A451-F90B3E2EE811}"/>
              </a:ext>
            </a:extLst>
          </p:cNvPr>
          <p:cNvSpPr>
            <a:spLocks noGrp="1"/>
          </p:cNvSpPr>
          <p:nvPr>
            <p:ph type="subTitle" idx="1"/>
          </p:nvPr>
        </p:nvSpPr>
        <p:spPr/>
        <p:txBody>
          <a:bodyPr/>
          <a:lstStyle/>
          <a:p>
            <a:pPr algn="ctr"/>
            <a:r>
              <a:rPr lang="en-US" sz="3200" dirty="0"/>
              <a:t>THE PURCHASING DECISIONS</a:t>
            </a:r>
          </a:p>
          <a:p>
            <a:pPr algn="ctr"/>
            <a:r>
              <a:rPr lang="en-US" dirty="0"/>
              <a:t>BY : NAME</a:t>
            </a:r>
            <a:endParaRPr lang="x-none" dirty="0"/>
          </a:p>
        </p:txBody>
      </p:sp>
    </p:spTree>
    <p:extLst>
      <p:ext uri="{BB962C8B-B14F-4D97-AF65-F5344CB8AC3E}">
        <p14:creationId xmlns:p14="http://schemas.microsoft.com/office/powerpoint/2010/main" val="23818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017479-F78B-4E56-9372-94072D6F5DA0}"/>
              </a:ext>
            </a:extLst>
          </p:cNvPr>
          <p:cNvSpPr>
            <a:spLocks noGrp="1"/>
          </p:cNvSpPr>
          <p:nvPr>
            <p:ph type="title"/>
          </p:nvPr>
        </p:nvSpPr>
        <p:spPr/>
        <p:txBody>
          <a:bodyPr/>
          <a:lstStyle/>
          <a:p>
            <a:pPr algn="ctr"/>
            <a:r>
              <a:rPr lang="en-US" dirty="0" smtClean="0"/>
              <a:t>Consumer Behavior Definition</a:t>
            </a:r>
            <a:endParaRPr lang="x-none" dirty="0"/>
          </a:p>
        </p:txBody>
      </p:sp>
      <p:sp>
        <p:nvSpPr>
          <p:cNvPr id="3" name="Content Placeholder 2">
            <a:extLst>
              <a:ext uri="{FF2B5EF4-FFF2-40B4-BE49-F238E27FC236}">
                <a16:creationId xmlns:a16="http://schemas.microsoft.com/office/drawing/2014/main" xmlns="" id="{E4E4A530-5AA2-4500-BA90-083A23B173E1}"/>
              </a:ext>
            </a:extLst>
          </p:cNvPr>
          <p:cNvSpPr>
            <a:spLocks noGrp="1"/>
          </p:cNvSpPr>
          <p:nvPr>
            <p:ph idx="1"/>
          </p:nvPr>
        </p:nvSpPr>
        <p:spPr/>
        <p:txBody>
          <a:bodyPr>
            <a:normAutofit/>
          </a:bodyPr>
          <a:lstStyle/>
          <a:p>
            <a:r>
              <a:rPr lang="en-US" dirty="0"/>
              <a:t>Consumer behavior is a study focused on how customers, organizations or specific groups behave in selecting, buying, using and disposing wants and needs. </a:t>
            </a:r>
          </a:p>
          <a:p>
            <a:r>
              <a:rPr lang="en-US" dirty="0"/>
              <a:t>The actions consumers take while in the market and the motives that influence those actions is what is referred as the behavior of a consumer. </a:t>
            </a:r>
          </a:p>
          <a:p>
            <a:r>
              <a:rPr lang="en-US" dirty="0"/>
              <a:t>There exists four major consumer </a:t>
            </a:r>
            <a:r>
              <a:rPr lang="en-US" dirty="0">
                <a:latin typeface="Times New Roman" panose="02020603050405020304" pitchFamily="18" charset="0"/>
                <a:cs typeface="Times New Roman" panose="02020603050405020304" pitchFamily="18" charset="0"/>
              </a:rPr>
              <a:t>behavior</a:t>
            </a:r>
            <a:r>
              <a:rPr lang="en-US" dirty="0"/>
              <a:t> types that include:</a:t>
            </a:r>
          </a:p>
          <a:p>
            <a:pPr>
              <a:buFont typeface="+mj-lt"/>
              <a:buAutoNum type="arabicPeriod"/>
            </a:pPr>
            <a:r>
              <a:rPr lang="en-US" dirty="0"/>
              <a:t> complex buying behavior</a:t>
            </a:r>
          </a:p>
          <a:p>
            <a:pPr>
              <a:buFont typeface="+mj-lt"/>
              <a:buAutoNum type="arabicPeriod"/>
            </a:pPr>
            <a:r>
              <a:rPr lang="en-US" dirty="0"/>
              <a:t>Dissonance-reducing buying behavior</a:t>
            </a:r>
          </a:p>
          <a:p>
            <a:pPr>
              <a:buFont typeface="+mj-lt"/>
              <a:buAutoNum type="arabicPeriod"/>
            </a:pPr>
            <a:r>
              <a:rPr lang="en-US" dirty="0"/>
              <a:t>Habitual buying behavior</a:t>
            </a:r>
          </a:p>
          <a:p>
            <a:pPr>
              <a:buFont typeface="+mj-lt"/>
              <a:buAutoNum type="arabicPeriod"/>
            </a:pPr>
            <a:r>
              <a:rPr lang="en-US" dirty="0"/>
              <a:t>Variety seeking behavior.</a:t>
            </a:r>
          </a:p>
          <a:p>
            <a:pPr>
              <a:buFont typeface="+mj-lt"/>
              <a:buAutoNum type="arabicPeriod"/>
            </a:pPr>
            <a:endParaRPr lang="x-none" dirty="0"/>
          </a:p>
        </p:txBody>
      </p:sp>
    </p:spTree>
    <p:extLst>
      <p:ext uri="{BB962C8B-B14F-4D97-AF65-F5344CB8AC3E}">
        <p14:creationId xmlns:p14="http://schemas.microsoft.com/office/powerpoint/2010/main" val="3528293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CA962D-E5D7-4F5C-BB91-AE50F2156F37}"/>
              </a:ext>
            </a:extLst>
          </p:cNvPr>
          <p:cNvSpPr>
            <a:spLocks noGrp="1"/>
          </p:cNvSpPr>
          <p:nvPr>
            <p:ph type="title"/>
          </p:nvPr>
        </p:nvSpPr>
        <p:spPr/>
        <p:txBody>
          <a:bodyPr/>
          <a:lstStyle/>
          <a:p>
            <a:pPr algn="ctr"/>
            <a:r>
              <a:rPr lang="en-US" dirty="0" smtClean="0"/>
              <a:t>Types Of Consumer Behavior Continuation…</a:t>
            </a:r>
            <a:endParaRPr lang="x-none" dirty="0"/>
          </a:p>
        </p:txBody>
      </p:sp>
      <p:sp>
        <p:nvSpPr>
          <p:cNvPr id="3" name="Content Placeholder 2">
            <a:extLst>
              <a:ext uri="{FF2B5EF4-FFF2-40B4-BE49-F238E27FC236}">
                <a16:creationId xmlns:a16="http://schemas.microsoft.com/office/drawing/2014/main" xmlns="" id="{CFC13FBD-922E-4E72-8AF6-2DE7751D73D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Complex buying behavior is a decision consumers encounter when buying commodities that are expensive.</a:t>
            </a:r>
          </a:p>
          <a:p>
            <a:r>
              <a:rPr lang="en-US" dirty="0">
                <a:latin typeface="Times New Roman" panose="02020603050405020304" pitchFamily="18" charset="0"/>
                <a:cs typeface="Times New Roman" panose="02020603050405020304" pitchFamily="18" charset="0"/>
              </a:rPr>
              <a:t>Dissonance reducing buying behavior of consumers is faced when the consumers have limited choices from which they buy.</a:t>
            </a:r>
          </a:p>
          <a:p>
            <a:r>
              <a:rPr lang="en-US" dirty="0">
                <a:latin typeface="Times New Roman" panose="02020603050405020304" pitchFamily="18" charset="0"/>
                <a:cs typeface="Times New Roman" panose="02020603050405020304" pitchFamily="18" charset="0"/>
              </a:rPr>
              <a:t>Habitual buying behavior is encountered when consumers buy those goods that they are used to consuming.</a:t>
            </a:r>
          </a:p>
          <a:p>
            <a:r>
              <a:rPr lang="en-US" dirty="0">
                <a:latin typeface="Times New Roman" panose="02020603050405020304" pitchFamily="18" charset="0"/>
                <a:cs typeface="Times New Roman" panose="02020603050405020304" pitchFamily="18" charset="0"/>
              </a:rPr>
              <a:t>Variety seeking behavior is witnessed when consumers want to have a taste of the different types of commodities in the market. The consumers will buy different varieties of the same product to satisfy their needs.</a:t>
            </a:r>
          </a:p>
          <a:p>
            <a:endParaRPr lang="x-none" dirty="0">
              <a:latin typeface="Times New Roman" panose="02020603050405020304" pitchFamily="18" charset="0"/>
              <a:cs typeface="Times New Roman" panose="02020603050405020304" pitchFamily="18" charset="0"/>
            </a:endParaRPr>
          </a:p>
          <a:p>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0854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FEC616-3326-4078-8655-5CE902EAFA5C}"/>
              </a:ext>
            </a:extLst>
          </p:cNvPr>
          <p:cNvSpPr>
            <a:spLocks noGrp="1"/>
          </p:cNvSpPr>
          <p:nvPr>
            <p:ph type="title"/>
          </p:nvPr>
        </p:nvSpPr>
        <p:spPr/>
        <p:txBody>
          <a:bodyPr>
            <a:normAutofit/>
          </a:bodyPr>
          <a:lstStyle/>
          <a:p>
            <a:pPr algn="ctr"/>
            <a:r>
              <a:rPr lang="en-US" dirty="0" smtClean="0"/>
              <a:t>Factors Influencing The Purchasing Decisions</a:t>
            </a:r>
            <a:endParaRPr lang="x-none" dirty="0"/>
          </a:p>
        </p:txBody>
      </p:sp>
      <p:sp>
        <p:nvSpPr>
          <p:cNvPr id="3" name="Content Placeholder 2">
            <a:extLst>
              <a:ext uri="{FF2B5EF4-FFF2-40B4-BE49-F238E27FC236}">
                <a16:creationId xmlns:a16="http://schemas.microsoft.com/office/drawing/2014/main" xmlns="" id="{29A08C3F-A4B8-4C36-91A1-69D3E03482C8}"/>
              </a:ext>
            </a:extLst>
          </p:cNvPr>
          <p:cNvSpPr>
            <a:spLocks noGrp="1"/>
          </p:cNvSpPr>
          <p:nvPr>
            <p:ph idx="1"/>
          </p:nvPr>
        </p:nvSpPr>
        <p:spPr/>
        <p:txBody>
          <a:bodyPr/>
          <a:lstStyle/>
          <a:p>
            <a:r>
              <a:rPr lang="en-US" dirty="0"/>
              <a:t>The decisions to buy a commodity can be influenced by several factors that include: the culture of the individual, the social class of the consumer, the family background, the status of the consumer, the influence group, the age, occupation, lifestyle, personality, economic situation, motivation, perception, attitudes and beliefs of the consumer. </a:t>
            </a:r>
          </a:p>
          <a:p>
            <a:r>
              <a:rPr lang="en-US" dirty="0"/>
              <a:t>The marketing practices like advertising both on social media and market day advertising can greatly influence the purchasing decision on the commodity by the consumer. </a:t>
            </a:r>
          </a:p>
          <a:p>
            <a:r>
              <a:rPr lang="en-US" dirty="0"/>
              <a:t>Other factors like the habit of the consumer and their loyalty towards a given product can also contribute significantly to the purchasing decision. </a:t>
            </a:r>
          </a:p>
          <a:p>
            <a:endParaRPr lang="x-none" dirty="0"/>
          </a:p>
        </p:txBody>
      </p:sp>
    </p:spTree>
    <p:extLst>
      <p:ext uri="{BB962C8B-B14F-4D97-AF65-F5344CB8AC3E}">
        <p14:creationId xmlns:p14="http://schemas.microsoft.com/office/powerpoint/2010/main" val="3833059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9254C-4CCE-40D6-BDC3-F5317DCB90BE}"/>
              </a:ext>
            </a:extLst>
          </p:cNvPr>
          <p:cNvSpPr>
            <a:spLocks noGrp="1"/>
          </p:cNvSpPr>
          <p:nvPr>
            <p:ph type="title"/>
          </p:nvPr>
        </p:nvSpPr>
        <p:spPr/>
        <p:txBody>
          <a:bodyPr>
            <a:normAutofit fontScale="90000"/>
          </a:bodyPr>
          <a:lstStyle/>
          <a:p>
            <a:pPr algn="ctr"/>
            <a:r>
              <a:rPr lang="en-US" dirty="0" smtClean="0"/>
              <a:t>Factors Influencing The Consumer Behavior In Action</a:t>
            </a:r>
            <a:r>
              <a:rPr lang="en-US" dirty="0"/>
              <a:t/>
            </a:r>
            <a:br>
              <a:rPr lang="en-US" dirty="0"/>
            </a:br>
            <a:endParaRPr lang="x-none" dirty="0"/>
          </a:p>
        </p:txBody>
      </p:sp>
      <p:sp>
        <p:nvSpPr>
          <p:cNvPr id="3" name="Content Placeholder 2">
            <a:extLst>
              <a:ext uri="{FF2B5EF4-FFF2-40B4-BE49-F238E27FC236}">
                <a16:creationId xmlns:a16="http://schemas.microsoft.com/office/drawing/2014/main" xmlns="" id="{A1D0F090-FC1B-4D07-9A05-EDC0DCBB4DD7}"/>
              </a:ext>
            </a:extLst>
          </p:cNvPr>
          <p:cNvSpPr>
            <a:spLocks noGrp="1"/>
          </p:cNvSpPr>
          <p:nvPr>
            <p:ph idx="1"/>
          </p:nvPr>
        </p:nvSpPr>
        <p:spPr/>
        <p:txBody>
          <a:bodyPr/>
          <a:lstStyle/>
          <a:p>
            <a:r>
              <a:rPr lang="en-US" dirty="0"/>
              <a:t>The consumer behavior can also be influenced by other factors other than the social and personal. </a:t>
            </a:r>
          </a:p>
          <a:p>
            <a:r>
              <a:rPr lang="en-US" dirty="0"/>
              <a:t>An example of the consumer behavior in action is the choice of a cereal from the grocery shop. </a:t>
            </a:r>
          </a:p>
          <a:p>
            <a:r>
              <a:rPr lang="en-US" dirty="0"/>
              <a:t>The choice of the cereal will depend on the individual taste on the cereal. </a:t>
            </a:r>
            <a:endParaRPr lang="en-US" dirty="0" smtClean="0"/>
          </a:p>
          <a:p>
            <a:r>
              <a:rPr lang="en-US" dirty="0" smtClean="0"/>
              <a:t>The </a:t>
            </a:r>
            <a:r>
              <a:rPr lang="en-US" dirty="0"/>
              <a:t>sensitivity on price, the motivation and the customer loyalty will contribute greatly to the choice of the cereal to purchase. </a:t>
            </a:r>
          </a:p>
          <a:p>
            <a:r>
              <a:rPr lang="en-US" dirty="0"/>
              <a:t>The cereal that is most preferred by the family members, the price and the loyalty towards the cereal will be among the top considerations in order to make the purchase. </a:t>
            </a:r>
          </a:p>
          <a:p>
            <a:endParaRPr lang="x-none" dirty="0"/>
          </a:p>
        </p:txBody>
      </p:sp>
    </p:spTree>
    <p:extLst>
      <p:ext uri="{BB962C8B-B14F-4D97-AF65-F5344CB8AC3E}">
        <p14:creationId xmlns:p14="http://schemas.microsoft.com/office/powerpoint/2010/main" val="3182531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F0FE3A-9AE0-4BE8-A888-53C46AA8704C}"/>
              </a:ext>
            </a:extLst>
          </p:cNvPr>
          <p:cNvSpPr>
            <a:spLocks noGrp="1"/>
          </p:cNvSpPr>
          <p:nvPr>
            <p:ph type="title"/>
          </p:nvPr>
        </p:nvSpPr>
        <p:spPr/>
        <p:txBody>
          <a:bodyPr/>
          <a:lstStyle/>
          <a:p>
            <a:pPr algn="ctr"/>
            <a:r>
              <a:rPr lang="en-US" dirty="0" smtClean="0"/>
              <a:t>Multimedia Resources</a:t>
            </a:r>
            <a:endParaRPr lang="x-none" dirty="0"/>
          </a:p>
        </p:txBody>
      </p:sp>
      <p:sp>
        <p:nvSpPr>
          <p:cNvPr id="3" name="Content Placeholder 2">
            <a:extLst>
              <a:ext uri="{FF2B5EF4-FFF2-40B4-BE49-F238E27FC236}">
                <a16:creationId xmlns:a16="http://schemas.microsoft.com/office/drawing/2014/main" xmlns="" id="{5ECEB18B-1FBF-404A-80C2-187995CC91E9}"/>
              </a:ext>
            </a:extLst>
          </p:cNvPr>
          <p:cNvSpPr>
            <a:spLocks noGrp="1"/>
          </p:cNvSpPr>
          <p:nvPr>
            <p:ph idx="1"/>
          </p:nvPr>
        </p:nvSpPr>
        <p:spPr/>
        <p:txBody>
          <a:bodyPr/>
          <a:lstStyle/>
          <a:p>
            <a:r>
              <a:rPr lang="en-US" dirty="0"/>
              <a:t>Another factor that will influence my choice of the cereal in the market is advertising. </a:t>
            </a:r>
            <a:endParaRPr lang="en-US" dirty="0" smtClean="0"/>
          </a:p>
          <a:p>
            <a:r>
              <a:rPr lang="en-US" dirty="0" smtClean="0"/>
              <a:t>A </a:t>
            </a:r>
            <a:r>
              <a:rPr lang="en-US" dirty="0"/>
              <a:t>cereal that is advertised and whose nutritional components have been disclosed through advertising will be mostly purchased. </a:t>
            </a:r>
          </a:p>
          <a:p>
            <a:r>
              <a:rPr lang="en-US" dirty="0"/>
              <a:t>Since there exist different brands of the cereal in the market, the choice of the cereal will also depend on the loyalty of the buyer to the specific brand. </a:t>
            </a:r>
          </a:p>
          <a:p>
            <a:r>
              <a:rPr lang="en-US" dirty="0"/>
              <a:t>The purchasing decisions can be influenced by knowledge acquired from news articles, tv clips, YouTube videos, blogs, industry reports and cartoons.</a:t>
            </a:r>
          </a:p>
          <a:p>
            <a:endParaRPr lang="x-none" dirty="0"/>
          </a:p>
        </p:txBody>
      </p:sp>
    </p:spTree>
    <p:extLst>
      <p:ext uri="{BB962C8B-B14F-4D97-AF65-F5344CB8AC3E}">
        <p14:creationId xmlns:p14="http://schemas.microsoft.com/office/powerpoint/2010/main" val="3926223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6D0188-FFF6-436F-92F9-5E7AB7687033}"/>
              </a:ext>
            </a:extLst>
          </p:cNvPr>
          <p:cNvSpPr>
            <a:spLocks noGrp="1"/>
          </p:cNvSpPr>
          <p:nvPr>
            <p:ph type="title"/>
          </p:nvPr>
        </p:nvSpPr>
        <p:spPr/>
        <p:txBody>
          <a:bodyPr/>
          <a:lstStyle/>
          <a:p>
            <a:pPr algn="ctr"/>
            <a:r>
              <a:rPr lang="en-US" dirty="0" smtClean="0"/>
              <a:t>Multimedia Resources Continuation…</a:t>
            </a:r>
            <a:r>
              <a:rPr lang="en-US" dirty="0"/>
              <a:t/>
            </a:r>
            <a:br>
              <a:rPr lang="en-US" dirty="0"/>
            </a:br>
            <a:endParaRPr lang="x-none" dirty="0"/>
          </a:p>
        </p:txBody>
      </p:sp>
      <p:sp>
        <p:nvSpPr>
          <p:cNvPr id="3" name="Content Placeholder 2">
            <a:extLst>
              <a:ext uri="{FF2B5EF4-FFF2-40B4-BE49-F238E27FC236}">
                <a16:creationId xmlns:a16="http://schemas.microsoft.com/office/drawing/2014/main" xmlns="" id="{B5030E71-CAD6-476B-B309-238C14B4C36E}"/>
              </a:ext>
            </a:extLst>
          </p:cNvPr>
          <p:cNvSpPr>
            <a:spLocks noGrp="1"/>
          </p:cNvSpPr>
          <p:nvPr>
            <p:ph idx="1"/>
          </p:nvPr>
        </p:nvSpPr>
        <p:spPr>
          <a:xfrm>
            <a:off x="677334" y="1422401"/>
            <a:ext cx="8596668" cy="4618962"/>
          </a:xfrm>
        </p:spPr>
        <p:txBody>
          <a:bodyPr>
            <a:normAutofit/>
          </a:bodyPr>
          <a:lstStyle/>
          <a:p>
            <a:r>
              <a:rPr lang="en-US" dirty="0"/>
              <a:t>The news articles provide information regarding the nutritional components of a specific cereal. </a:t>
            </a:r>
            <a:endParaRPr lang="en-US" dirty="0" smtClean="0"/>
          </a:p>
          <a:p>
            <a:r>
              <a:rPr lang="en-US" dirty="0" smtClean="0"/>
              <a:t>A </a:t>
            </a:r>
            <a:r>
              <a:rPr lang="en-US" dirty="0"/>
              <a:t>cereal with more nutritional components will always be preferred to the one with less. Other factors like the digestion duration and healthy impacts are also provided in the news articles. </a:t>
            </a:r>
          </a:p>
          <a:p>
            <a:r>
              <a:rPr lang="en-US" dirty="0"/>
              <a:t>Tv channels mostly provide food preparation details. The recipes provided will influence what the buyers choose to take home from the market. </a:t>
            </a:r>
            <a:endParaRPr lang="en-US" dirty="0" smtClean="0"/>
          </a:p>
          <a:p>
            <a:r>
              <a:rPr lang="en-US" dirty="0" smtClean="0"/>
              <a:t>A </a:t>
            </a:r>
            <a:r>
              <a:rPr lang="en-US" dirty="0"/>
              <a:t>cereal whose recipe was recently aired on tv will be mostly preferred.</a:t>
            </a:r>
          </a:p>
          <a:p>
            <a:endParaRPr lang="x-none" dirty="0"/>
          </a:p>
        </p:txBody>
      </p:sp>
    </p:spTree>
    <p:extLst>
      <p:ext uri="{BB962C8B-B14F-4D97-AF65-F5344CB8AC3E}">
        <p14:creationId xmlns:p14="http://schemas.microsoft.com/office/powerpoint/2010/main" val="1438109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Multimedia Resources Continuation..</a:t>
            </a:r>
            <a:endParaRPr lang="en-US" dirty="0"/>
          </a:p>
        </p:txBody>
      </p:sp>
      <p:sp>
        <p:nvSpPr>
          <p:cNvPr id="3" name="Content Placeholder 2"/>
          <p:cNvSpPr>
            <a:spLocks noGrp="1"/>
          </p:cNvSpPr>
          <p:nvPr>
            <p:ph idx="1"/>
          </p:nvPr>
        </p:nvSpPr>
        <p:spPr/>
        <p:txBody>
          <a:bodyPr/>
          <a:lstStyle/>
          <a:p>
            <a:r>
              <a:rPr lang="en-US" dirty="0"/>
              <a:t>New discoveries from the YouTube channels can be made and can greatly influence the purchasing decisions. </a:t>
            </a:r>
            <a:endParaRPr lang="en-US" dirty="0" smtClean="0"/>
          </a:p>
          <a:p>
            <a:r>
              <a:rPr lang="en-US" dirty="0" smtClean="0"/>
              <a:t>YouTube </a:t>
            </a:r>
            <a:r>
              <a:rPr lang="en-US" dirty="0"/>
              <a:t>videos provide fine details from the components of the cereals, preparation and health impacts.</a:t>
            </a:r>
          </a:p>
          <a:p>
            <a:r>
              <a:rPr lang="en-US" dirty="0"/>
              <a:t>Blogs available on different social media platforms influence the decisions to purchase. The bloggers mostly highlight the negative side effects of some products. The consumer will avoid cereals with bad side effects. </a:t>
            </a:r>
          </a:p>
          <a:p>
            <a:r>
              <a:rPr lang="en-US" dirty="0"/>
              <a:t>The company reports on sales trends of a certain commodity can also contribute to the decision to buy. The cereal that is mostly consumed, ceteris paribus, will be considered first. </a:t>
            </a:r>
          </a:p>
          <a:p>
            <a:endParaRPr lang="en-US" dirty="0"/>
          </a:p>
        </p:txBody>
      </p:sp>
    </p:spTree>
    <p:extLst>
      <p:ext uri="{BB962C8B-B14F-4D97-AF65-F5344CB8AC3E}">
        <p14:creationId xmlns:p14="http://schemas.microsoft.com/office/powerpoint/2010/main" val="260524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7791CA-3639-4608-8FF4-DBFF2776A8CE}"/>
              </a:ext>
            </a:extLst>
          </p:cNvPr>
          <p:cNvSpPr>
            <a:spLocks noGrp="1"/>
          </p:cNvSpPr>
          <p:nvPr>
            <p:ph type="title"/>
          </p:nvPr>
        </p:nvSpPr>
        <p:spPr/>
        <p:txBody>
          <a:bodyPr/>
          <a:lstStyle/>
          <a:p>
            <a:pPr algn="ctr"/>
            <a:r>
              <a:rPr lang="en-US" dirty="0"/>
              <a:t>SUMMARY</a:t>
            </a:r>
            <a:endParaRPr lang="x-none" dirty="0"/>
          </a:p>
        </p:txBody>
      </p:sp>
      <p:sp>
        <p:nvSpPr>
          <p:cNvPr id="3" name="Content Placeholder 2">
            <a:extLst>
              <a:ext uri="{FF2B5EF4-FFF2-40B4-BE49-F238E27FC236}">
                <a16:creationId xmlns:a16="http://schemas.microsoft.com/office/drawing/2014/main" xmlns="" id="{F710E363-9642-4654-A67B-1F29547C67E3}"/>
              </a:ext>
            </a:extLst>
          </p:cNvPr>
          <p:cNvSpPr>
            <a:spLocks noGrp="1"/>
          </p:cNvSpPr>
          <p:nvPr>
            <p:ph idx="1"/>
          </p:nvPr>
        </p:nvSpPr>
        <p:spPr/>
        <p:txBody>
          <a:bodyPr>
            <a:normAutofit fontScale="92500" lnSpcReduction="20000"/>
          </a:bodyPr>
          <a:lstStyle/>
          <a:p>
            <a:r>
              <a:rPr lang="en-US" dirty="0"/>
              <a:t>Consumer behavior in action is influenced by factors such as:</a:t>
            </a:r>
          </a:p>
          <a:p>
            <a:pPr>
              <a:buFont typeface="Wingdings" panose="05000000000000000000" pitchFamily="2" charset="2"/>
              <a:buChar char="q"/>
            </a:pPr>
            <a:r>
              <a:rPr lang="en-US" dirty="0"/>
              <a:t>Needs</a:t>
            </a:r>
          </a:p>
          <a:p>
            <a:pPr>
              <a:buFont typeface="Wingdings" panose="05000000000000000000" pitchFamily="2" charset="2"/>
              <a:buChar char="q"/>
            </a:pPr>
            <a:r>
              <a:rPr lang="en-US" dirty="0"/>
              <a:t>Word of mouth</a:t>
            </a:r>
          </a:p>
          <a:p>
            <a:pPr>
              <a:buFont typeface="Wingdings" panose="05000000000000000000" pitchFamily="2" charset="2"/>
              <a:buChar char="q"/>
            </a:pPr>
            <a:r>
              <a:rPr lang="en-US" dirty="0"/>
              <a:t>The use of the product</a:t>
            </a:r>
          </a:p>
          <a:p>
            <a:pPr>
              <a:buFont typeface="Wingdings" panose="05000000000000000000" pitchFamily="2" charset="2"/>
              <a:buChar char="q"/>
            </a:pPr>
            <a:r>
              <a:rPr lang="en-US" dirty="0"/>
              <a:t>The search</a:t>
            </a:r>
          </a:p>
          <a:p>
            <a:pPr>
              <a:buFont typeface="Wingdings" panose="05000000000000000000" pitchFamily="2" charset="2"/>
              <a:buChar char="q"/>
            </a:pPr>
            <a:r>
              <a:rPr lang="en-US" dirty="0"/>
              <a:t>The evaluation done after purchase</a:t>
            </a:r>
          </a:p>
          <a:p>
            <a:pPr>
              <a:buFont typeface="Wingdings" panose="05000000000000000000" pitchFamily="2" charset="2"/>
              <a:buChar char="q"/>
            </a:pPr>
            <a:r>
              <a:rPr lang="en-US" dirty="0"/>
              <a:t>The decisions to purchase</a:t>
            </a:r>
          </a:p>
          <a:p>
            <a:pPr>
              <a:buFont typeface="Wingdings" panose="05000000000000000000" pitchFamily="2" charset="2"/>
              <a:buChar char="q"/>
            </a:pPr>
            <a:r>
              <a:rPr lang="en-US" dirty="0"/>
              <a:t>The perceptions</a:t>
            </a:r>
          </a:p>
          <a:p>
            <a:pPr>
              <a:buFont typeface="Wingdings" panose="05000000000000000000" pitchFamily="2" charset="2"/>
              <a:buChar char="q"/>
            </a:pPr>
            <a:r>
              <a:rPr lang="en-US" dirty="0"/>
              <a:t>The loyalty of the customer</a:t>
            </a:r>
          </a:p>
          <a:p>
            <a:pPr>
              <a:buFont typeface="Wingdings" panose="05000000000000000000" pitchFamily="2" charset="2"/>
              <a:buChar char="q"/>
            </a:pPr>
            <a:r>
              <a:rPr lang="en-US" dirty="0"/>
              <a:t>The sensitivity to price and</a:t>
            </a:r>
          </a:p>
          <a:p>
            <a:pPr>
              <a:buFont typeface="Wingdings" panose="05000000000000000000" pitchFamily="2" charset="2"/>
              <a:buChar char="q"/>
            </a:pPr>
            <a:r>
              <a:rPr lang="en-US" dirty="0"/>
              <a:t>The adoption to technology. </a:t>
            </a:r>
          </a:p>
          <a:p>
            <a:pPr>
              <a:buFont typeface="Wingdings" panose="05000000000000000000" pitchFamily="2" charset="2"/>
              <a:buChar char="q"/>
            </a:pPr>
            <a:endParaRPr lang="x-none" dirty="0"/>
          </a:p>
        </p:txBody>
      </p:sp>
    </p:spTree>
    <p:extLst>
      <p:ext uri="{BB962C8B-B14F-4D97-AF65-F5344CB8AC3E}">
        <p14:creationId xmlns:p14="http://schemas.microsoft.com/office/powerpoint/2010/main" val="1840486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C56F80-2F45-4DF0-9009-975D6AED1990}"/>
              </a:ext>
            </a:extLst>
          </p:cNvPr>
          <p:cNvSpPr>
            <a:spLocks noGrp="1"/>
          </p:cNvSpPr>
          <p:nvPr>
            <p:ph type="title"/>
          </p:nvPr>
        </p:nvSpPr>
        <p:spPr/>
        <p:txBody>
          <a:bodyPr>
            <a:normAutofit fontScale="90000"/>
          </a:bodyPr>
          <a:lstStyle/>
          <a:p>
            <a:r>
              <a:rPr lang="en-US" dirty="0"/>
              <a:t>Summary continuation…</a:t>
            </a:r>
            <a:br>
              <a:rPr lang="en-US" dirty="0"/>
            </a:br>
            <a:r>
              <a:rPr lang="en-US" dirty="0"/>
              <a:t>The factors that influence the purchasing decisions can be grouped into:</a:t>
            </a:r>
            <a:endParaRPr lang="x-none" dirty="0"/>
          </a:p>
        </p:txBody>
      </p:sp>
      <p:sp>
        <p:nvSpPr>
          <p:cNvPr id="3" name="Content Placeholder 2">
            <a:extLst>
              <a:ext uri="{FF2B5EF4-FFF2-40B4-BE49-F238E27FC236}">
                <a16:creationId xmlns:a16="http://schemas.microsoft.com/office/drawing/2014/main" xmlns="" id="{CAA1F781-F53F-4F6D-93AB-D15F5E84289E}"/>
              </a:ext>
            </a:extLst>
          </p:cNvPr>
          <p:cNvSpPr>
            <a:spLocks noGrp="1"/>
          </p:cNvSpPr>
          <p:nvPr>
            <p:ph idx="1"/>
          </p:nvPr>
        </p:nvSpPr>
        <p:spPr/>
        <p:txBody>
          <a:bodyPr/>
          <a:lstStyle/>
          <a:p>
            <a:r>
              <a:rPr lang="en-US" dirty="0"/>
              <a:t>1. Personal factors like the age, the perception, attitude and the belief of the consumer. </a:t>
            </a:r>
          </a:p>
          <a:p>
            <a:r>
              <a:rPr lang="en-US" dirty="0"/>
              <a:t>2. Social factors like the culture of the individual, the family background and the social class of the family.</a:t>
            </a:r>
          </a:p>
          <a:p>
            <a:r>
              <a:rPr lang="en-US" dirty="0"/>
              <a:t>3. economic factors like the level of wealth of the consumer and the income source whether it is stable or occasional.</a:t>
            </a:r>
          </a:p>
          <a:p>
            <a:r>
              <a:rPr lang="en-US" dirty="0"/>
              <a:t>4. the marketing practices in the market like branding, blending, packaging and the prices. </a:t>
            </a:r>
          </a:p>
          <a:p>
            <a:pPr marL="0" indent="0" algn="ctr">
              <a:buNone/>
            </a:pPr>
            <a:r>
              <a:rPr lang="en-US" sz="2400" dirty="0"/>
              <a:t>&lt;&lt;&lt;END&gt;&gt;&gt;</a:t>
            </a:r>
            <a:endParaRPr lang="x-none" sz="2400" dirty="0"/>
          </a:p>
        </p:txBody>
      </p:sp>
    </p:spTree>
    <p:extLst>
      <p:ext uri="{BB962C8B-B14F-4D97-AF65-F5344CB8AC3E}">
        <p14:creationId xmlns:p14="http://schemas.microsoft.com/office/powerpoint/2010/main" val="208749245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171</TotalTime>
  <Words>873</Words>
  <Application>Microsoft Office PowerPoint</Application>
  <PresentationFormat>Custom</PresentationFormat>
  <Paragraphs>65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CONSUMER BEHAVIOUR IN ACTION </vt:lpstr>
      <vt:lpstr>CONSUMER BEHAVIOUR IN ACTION…scenario 1</vt:lpstr>
      <vt:lpstr>CONSUMER BEHAVIOUR IN ACTION…scenario 1</vt:lpstr>
      <vt:lpstr>Consumer Behavior Definition</vt:lpstr>
      <vt:lpstr>Types Of Consumer Behavior Continuation…</vt:lpstr>
      <vt:lpstr>Factors Influencing The Purchasing Decisions</vt:lpstr>
      <vt:lpstr>Factors Influencing The Consumer Behavior In Action </vt:lpstr>
      <vt:lpstr>Multimedia Resources</vt:lpstr>
      <vt:lpstr>Multimedia Resources Continuation… </vt:lpstr>
      <vt:lpstr>Multimedia Resources Continuation..</vt:lpstr>
      <vt:lpstr>SUMMARY</vt:lpstr>
      <vt:lpstr>Summary continuation… The factors that influence the purchasing decisions can be grouped into: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 IN ACTION </dc:title>
  <dc:creator>admin</dc:creator>
  <cp:lastModifiedBy>Kamande</cp:lastModifiedBy>
  <cp:revision>25</cp:revision>
  <dcterms:created xsi:type="dcterms:W3CDTF">2020-06-20T12:33:50Z</dcterms:created>
  <dcterms:modified xsi:type="dcterms:W3CDTF">2020-06-20T15:38:08Z</dcterms:modified>
</cp:coreProperties>
</file>